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74" r:id="rId5"/>
    <p:sldId id="275" r:id="rId6"/>
    <p:sldId id="276" r:id="rId7"/>
    <p:sldId id="278" r:id="rId8"/>
    <p:sldId id="282" r:id="rId9"/>
    <p:sldId id="284" r:id="rId10"/>
    <p:sldId id="283" r:id="rId11"/>
    <p:sldId id="286"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9A4B98-CFDC-4F21-A975-16D9C2FAF8D9}"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2429976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A4B98-CFDC-4F21-A975-16D9C2FAF8D9}"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3534044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A4B98-CFDC-4F21-A975-16D9C2FAF8D9}"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612409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A4B98-CFDC-4F21-A975-16D9C2FAF8D9}"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974826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9A4B98-CFDC-4F21-A975-16D9C2FAF8D9}"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2595502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9A4B98-CFDC-4F21-A975-16D9C2FAF8D9}"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2805207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9A4B98-CFDC-4F21-A975-16D9C2FAF8D9}"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15953630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9A4B98-CFDC-4F21-A975-16D9C2FAF8D9}"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2759506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4B98-CFDC-4F21-A975-16D9C2FAF8D9}"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17164350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9A4B98-CFDC-4F21-A975-16D9C2FAF8D9}"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3478393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9A4B98-CFDC-4F21-A975-16D9C2FAF8D9}"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A381D-8843-48B1-8918-BBB8BE64CF91}" type="slidenum">
              <a:rPr lang="en-US" smtClean="0"/>
              <a:t>‹#›</a:t>
            </a:fld>
            <a:endParaRPr lang="en-US"/>
          </a:p>
        </p:txBody>
      </p:sp>
    </p:spTree>
    <p:extLst>
      <p:ext uri="{BB962C8B-B14F-4D97-AF65-F5344CB8AC3E}">
        <p14:creationId xmlns:p14="http://schemas.microsoft.com/office/powerpoint/2010/main" val="978371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4B98-CFDC-4F21-A975-16D9C2FAF8D9}" type="datetimeFigureOut">
              <a:rPr lang="en-US" smtClean="0"/>
              <a:t>10/11/2021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A381D-8843-48B1-8918-BBB8BE64CF91}" type="slidenum">
              <a:rPr lang="en-US" smtClean="0"/>
              <a:t>‹#›</a:t>
            </a:fld>
            <a:endParaRPr lang="en-US"/>
          </a:p>
        </p:txBody>
      </p:sp>
    </p:spTree>
    <p:extLst>
      <p:ext uri="{BB962C8B-B14F-4D97-AF65-F5344CB8AC3E}">
        <p14:creationId xmlns:p14="http://schemas.microsoft.com/office/powerpoint/2010/main" val="3103166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5728" y="3048000"/>
            <a:ext cx="10923104" cy="588128"/>
          </a:xfrm>
        </p:spPr>
        <p:txBody>
          <a:bodyPr>
            <a:noAutofit/>
          </a:bodyPr>
          <a:lstStyle/>
          <a:p>
            <a:r>
              <a:rPr lang="en-US" sz="4000" b="1" dirty="0" smtClean="0">
                <a:solidFill>
                  <a:srgbClr val="7030A0"/>
                </a:solidFill>
                <a:effectLst>
                  <a:outerShdw blurRad="38100" dist="38100" dir="2700000" algn="tl">
                    <a:srgbClr val="000000">
                      <a:alpha val="43137"/>
                    </a:srgbClr>
                  </a:outerShdw>
                </a:effectLst>
                <a:latin typeface="+mn-lt"/>
              </a:rPr>
              <a:t>Azhee; Turning Grief </a:t>
            </a:r>
            <a:r>
              <a:rPr lang="en-US" sz="4000" b="1" dirty="0">
                <a:solidFill>
                  <a:srgbClr val="7030A0"/>
                </a:solidFill>
                <a:effectLst>
                  <a:outerShdw blurRad="38100" dist="38100" dir="2700000" algn="tl">
                    <a:srgbClr val="000000">
                      <a:alpha val="43137"/>
                    </a:srgbClr>
                  </a:outerShdw>
                </a:effectLst>
                <a:latin typeface="+mn-lt"/>
              </a:rPr>
              <a:t>into </a:t>
            </a:r>
            <a:r>
              <a:rPr lang="en-US" sz="4000" b="1" dirty="0" smtClean="0">
                <a:solidFill>
                  <a:srgbClr val="7030A0"/>
                </a:solidFill>
                <a:effectLst>
                  <a:outerShdw blurRad="38100" dist="38100" dir="2700000" algn="tl">
                    <a:srgbClr val="000000">
                      <a:alpha val="43137"/>
                    </a:srgbClr>
                  </a:outerShdw>
                </a:effectLst>
                <a:latin typeface="+mn-lt"/>
              </a:rPr>
              <a:t>Action </a:t>
            </a:r>
            <a:r>
              <a:rPr lang="en-US" sz="4000" b="1" dirty="0">
                <a:solidFill>
                  <a:srgbClr val="7030A0"/>
                </a:solidFill>
                <a:effectLst>
                  <a:outerShdw blurRad="38100" dist="38100" dir="2700000" algn="tl">
                    <a:srgbClr val="000000">
                      <a:alpha val="43137"/>
                    </a:srgbClr>
                  </a:outerShdw>
                </a:effectLst>
                <a:latin typeface="+mn-lt"/>
              </a:rPr>
              <a:t>Against </a:t>
            </a:r>
            <a:r>
              <a:rPr lang="en-US" sz="4000" b="1" dirty="0" smtClean="0">
                <a:solidFill>
                  <a:srgbClr val="7030A0"/>
                </a:solidFill>
                <a:effectLst>
                  <a:outerShdw blurRad="38100" dist="38100" dir="2700000" algn="tl">
                    <a:srgbClr val="000000">
                      <a:alpha val="43137"/>
                    </a:srgbClr>
                  </a:outerShdw>
                </a:effectLst>
                <a:latin typeface="+mn-lt"/>
              </a:rPr>
              <a:t>Suicide</a:t>
            </a:r>
            <a:endParaRPr lang="en-US" sz="2800" dirty="0">
              <a:solidFill>
                <a:srgbClr val="7030A0"/>
              </a:solidFill>
              <a:effectLst>
                <a:outerShdw blurRad="38100" dist="38100" dir="2700000" algn="tl">
                  <a:srgbClr val="000000">
                    <a:alpha val="43137"/>
                  </a:srgbClr>
                </a:outerShdw>
              </a:effectLst>
              <a:latin typeface="+mn-lt"/>
              <a:cs typeface="+mn-cs"/>
            </a:endParaRPr>
          </a:p>
        </p:txBody>
      </p:sp>
      <p:sp>
        <p:nvSpPr>
          <p:cNvPr id="3" name="Subtitle 2"/>
          <p:cNvSpPr>
            <a:spLocks noGrp="1"/>
          </p:cNvSpPr>
          <p:nvPr>
            <p:ph type="subTitle" idx="1"/>
          </p:nvPr>
        </p:nvSpPr>
        <p:spPr>
          <a:xfrm>
            <a:off x="1605278" y="3939527"/>
            <a:ext cx="9144000" cy="1079292"/>
          </a:xfrm>
        </p:spPr>
        <p:txBody>
          <a:bodyPr>
            <a:normAutofit/>
          </a:bodyPr>
          <a:lstStyle/>
          <a:p>
            <a:r>
              <a:rPr lang="en-US" i="1" dirty="0" smtClean="0"/>
              <a:t>Sabah Abdulrahman</a:t>
            </a:r>
          </a:p>
          <a:p>
            <a:r>
              <a:rPr lang="en-US" i="1" dirty="0" smtClean="0"/>
              <a:t>Co-founder, Deputy Director</a:t>
            </a:r>
            <a:endParaRPr lang="en-US"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6730" y="444030"/>
            <a:ext cx="1461097" cy="2421355"/>
          </a:xfrm>
          <a:prstGeom prst="rect">
            <a:avLst/>
          </a:prstGeom>
        </p:spPr>
      </p:pic>
      <p:sp>
        <p:nvSpPr>
          <p:cNvPr id="5" name="Rectangle 4"/>
          <p:cNvSpPr/>
          <p:nvPr/>
        </p:nvSpPr>
        <p:spPr>
          <a:xfrm>
            <a:off x="849961" y="5595288"/>
            <a:ext cx="10654637" cy="584775"/>
          </a:xfrm>
          <a:prstGeom prst="rect">
            <a:avLst/>
          </a:prstGeom>
        </p:spPr>
        <p:txBody>
          <a:bodyPr wrap="square">
            <a:spAutoFit/>
          </a:bodyPr>
          <a:lstStyle/>
          <a:p>
            <a:pPr algn="ctr"/>
            <a:r>
              <a:rPr lang="en-US" sz="3200" b="1" dirty="0">
                <a:solidFill>
                  <a:srgbClr val="0070C0"/>
                </a:solidFill>
                <a:effectLst>
                  <a:outerShdw blurRad="38100" dist="38100" dir="2700000" algn="tl">
                    <a:srgbClr val="000000">
                      <a:alpha val="43137"/>
                    </a:srgbClr>
                  </a:outerShdw>
                </a:effectLst>
                <a:cs typeface="Calibri" panose="020F0502020204030204" pitchFamily="34" charset="0"/>
              </a:rPr>
              <a:t>WHO Mental Health Form 2021</a:t>
            </a:r>
            <a:endParaRPr lang="en-US" sz="3200" b="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0654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4" y="1152940"/>
            <a:ext cx="10505442" cy="4502425"/>
          </a:xfrm>
        </p:spPr>
        <p:txBody>
          <a:bodyPr>
            <a:noAutofit/>
          </a:bodyPr>
          <a:lstStyle/>
          <a:p>
            <a:pPr algn="l"/>
            <a:r>
              <a:rPr lang="en-GB" sz="2400" dirty="0" smtClean="0">
                <a:latin typeface="+mn-lt"/>
              </a:rPr>
              <a:t>It requires a lot to bring </a:t>
            </a:r>
            <a:r>
              <a:rPr lang="en-GB" sz="2400" dirty="0">
                <a:latin typeface="+mn-lt"/>
              </a:rPr>
              <a:t>the </a:t>
            </a:r>
            <a:r>
              <a:rPr lang="en-GB" sz="2400" dirty="0" smtClean="0">
                <a:latin typeface="+mn-lt"/>
              </a:rPr>
              <a:t>topics </a:t>
            </a:r>
            <a:r>
              <a:rPr lang="en-GB" sz="2400" dirty="0">
                <a:latin typeface="+mn-lt"/>
              </a:rPr>
              <a:t>of suicide </a:t>
            </a:r>
            <a:r>
              <a:rPr lang="en-GB" sz="2400" dirty="0" smtClean="0">
                <a:latin typeface="+mn-lt"/>
              </a:rPr>
              <a:t>and mental health out of </a:t>
            </a:r>
            <a:r>
              <a:rPr lang="en-GB" sz="2400" dirty="0">
                <a:latin typeface="+mn-lt"/>
              </a:rPr>
              <a:t>the </a:t>
            </a:r>
            <a:r>
              <a:rPr lang="en-GB" sz="2400" dirty="0" smtClean="0">
                <a:latin typeface="+mn-lt"/>
              </a:rPr>
              <a:t>taboo zone, </a:t>
            </a:r>
            <a:r>
              <a:rPr lang="en-GB" sz="2400" dirty="0">
                <a:latin typeface="+mn-lt"/>
              </a:rPr>
              <a:t>but we will continue to work </a:t>
            </a:r>
            <a:r>
              <a:rPr lang="en-GB" sz="2400" dirty="0" smtClean="0">
                <a:latin typeface="+mn-lt"/>
              </a:rPr>
              <a:t>everyday </a:t>
            </a:r>
            <a:r>
              <a:rPr lang="en-GB" sz="2400" dirty="0">
                <a:latin typeface="+mn-lt"/>
              </a:rPr>
              <a:t>to educate our </a:t>
            </a:r>
            <a:r>
              <a:rPr lang="en-GB" sz="2400" dirty="0" smtClean="0">
                <a:latin typeface="+mn-lt"/>
              </a:rPr>
              <a:t>society.</a:t>
            </a:r>
            <a:br>
              <a:rPr lang="en-GB" sz="2400" dirty="0" smtClean="0">
                <a:latin typeface="+mn-lt"/>
              </a:rPr>
            </a:br>
            <a:r>
              <a:rPr lang="en-GB" sz="2400" dirty="0" smtClean="0">
                <a:latin typeface="+mn-lt"/>
              </a:rPr>
              <a:t/>
            </a:r>
            <a:br>
              <a:rPr lang="en-GB" sz="2400" dirty="0" smtClean="0">
                <a:latin typeface="+mn-lt"/>
              </a:rPr>
            </a:br>
            <a:r>
              <a:rPr lang="en-GB" sz="2400" dirty="0">
                <a:latin typeface="+mn-lt"/>
              </a:rPr>
              <a:t>As we continue to expand our outreach throughout Iraq, we know that it is just the start of what we can achieve together. </a:t>
            </a:r>
            <a:br>
              <a:rPr lang="en-GB" sz="2400" dirty="0">
                <a:latin typeface="+mn-lt"/>
              </a:rPr>
            </a:br>
            <a:r>
              <a:rPr lang="en-GB" sz="2400" dirty="0">
                <a:latin typeface="+mn-lt"/>
              </a:rPr>
              <a:t/>
            </a:r>
            <a:br>
              <a:rPr lang="en-GB" sz="2400" dirty="0">
                <a:latin typeface="+mn-lt"/>
              </a:rPr>
            </a:br>
            <a:r>
              <a:rPr lang="en-GB" sz="2400" dirty="0" smtClean="0">
                <a:latin typeface="+mn-lt"/>
              </a:rPr>
              <a:t>I </a:t>
            </a:r>
            <a:r>
              <a:rPr lang="en-GB" sz="2400" dirty="0">
                <a:latin typeface="+mn-lt"/>
              </a:rPr>
              <a:t>advocate for </a:t>
            </a:r>
            <a:r>
              <a:rPr lang="en-GB" sz="2400" dirty="0" err="1">
                <a:latin typeface="+mn-lt"/>
              </a:rPr>
              <a:t>Taba</a:t>
            </a:r>
            <a:r>
              <a:rPr lang="en-GB" sz="2400" dirty="0">
                <a:latin typeface="+mn-lt"/>
              </a:rPr>
              <a:t> and countless others because advocacy can help save lives. </a:t>
            </a:r>
            <a:r>
              <a:rPr lang="en-GB" sz="2400" dirty="0" smtClean="0">
                <a:latin typeface="+mn-lt"/>
              </a:rPr>
              <a:t/>
            </a:r>
            <a:br>
              <a:rPr lang="en-GB" sz="2400" dirty="0" smtClean="0">
                <a:latin typeface="+mn-lt"/>
              </a:rPr>
            </a:br>
            <a:r>
              <a:rPr lang="en-GB" sz="2400" dirty="0">
                <a:latin typeface="+mn-lt"/>
              </a:rPr>
              <a:t/>
            </a:r>
            <a:br>
              <a:rPr lang="en-GB" sz="2400" dirty="0">
                <a:latin typeface="+mn-lt"/>
              </a:rPr>
            </a:br>
            <a:r>
              <a:rPr lang="en-GB" sz="2400" dirty="0" smtClean="0">
                <a:latin typeface="+mn-lt"/>
              </a:rPr>
              <a:t>I </a:t>
            </a:r>
            <a:r>
              <a:rPr lang="en-GB" sz="2400" dirty="0">
                <a:latin typeface="+mn-lt"/>
              </a:rPr>
              <a:t>have shared my story countless </a:t>
            </a:r>
            <a:r>
              <a:rPr lang="en-GB" sz="2400" dirty="0" smtClean="0">
                <a:latin typeface="+mn-lt"/>
              </a:rPr>
              <a:t>times, not to </a:t>
            </a:r>
            <a:r>
              <a:rPr lang="en-GB" sz="2400" dirty="0">
                <a:latin typeface="+mn-lt"/>
              </a:rPr>
              <a:t>beg for </a:t>
            </a:r>
            <a:r>
              <a:rPr lang="en-GB" sz="2400" dirty="0" smtClean="0">
                <a:latin typeface="+mn-lt"/>
              </a:rPr>
              <a:t>the sympathy of my audiences but rather to let them know how </a:t>
            </a:r>
            <a:r>
              <a:rPr lang="en-GB" sz="2400" dirty="0">
                <a:latin typeface="+mn-lt"/>
              </a:rPr>
              <a:t>a father who lost a son to suicide </a:t>
            </a:r>
            <a:r>
              <a:rPr lang="en-GB" sz="2400" dirty="0" smtClean="0">
                <a:latin typeface="+mn-lt"/>
              </a:rPr>
              <a:t>feels.</a:t>
            </a:r>
            <a:br>
              <a:rPr lang="en-GB" sz="2400" dirty="0" smtClean="0">
                <a:latin typeface="+mn-lt"/>
              </a:rPr>
            </a:br>
            <a:r>
              <a:rPr lang="en-GB" sz="2400" dirty="0">
                <a:latin typeface="+mn-lt"/>
              </a:rPr>
              <a:t/>
            </a:r>
            <a:br>
              <a:rPr lang="en-GB" sz="2400" dirty="0">
                <a:latin typeface="+mn-lt"/>
              </a:rPr>
            </a:br>
            <a:r>
              <a:rPr lang="en-GB" sz="2400" dirty="0" smtClean="0">
                <a:latin typeface="+mn-lt"/>
              </a:rPr>
              <a:t>I want them to know that educating </a:t>
            </a:r>
            <a:r>
              <a:rPr lang="en-GB" sz="2400" dirty="0">
                <a:latin typeface="+mn-lt"/>
              </a:rPr>
              <a:t>ourselves about mental health and detection of suicidal behaviour can save many lives that are at risk around us.  </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4" y="416641"/>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rPr>
              <a:t>Moving Forward and Healing Together</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273859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2306" y="1172818"/>
            <a:ext cx="10505442" cy="4402592"/>
          </a:xfrm>
        </p:spPr>
        <p:txBody>
          <a:bodyPr>
            <a:noAutofit/>
          </a:bodyPr>
          <a:lstStyle/>
          <a:p>
            <a:pPr algn="l"/>
            <a:r>
              <a:rPr lang="en-GB" sz="2400" dirty="0" smtClean="0">
                <a:latin typeface="+mn-lt"/>
              </a:rPr>
              <a:t>If you are someone who </a:t>
            </a:r>
            <a:r>
              <a:rPr lang="en-GB" sz="2400" dirty="0">
                <a:latin typeface="+mn-lt"/>
              </a:rPr>
              <a:t>experienced a suicide </a:t>
            </a:r>
            <a:r>
              <a:rPr lang="en-GB" sz="2400" dirty="0" smtClean="0">
                <a:latin typeface="+mn-lt"/>
              </a:rPr>
              <a:t>loss;  have/had </a:t>
            </a:r>
            <a:r>
              <a:rPr lang="en-GB" sz="2400" dirty="0">
                <a:latin typeface="+mn-lt"/>
              </a:rPr>
              <a:t>suicidal </a:t>
            </a:r>
            <a:r>
              <a:rPr lang="en-GB" sz="2400" dirty="0" smtClean="0">
                <a:latin typeface="+mn-lt"/>
              </a:rPr>
              <a:t>thoughts, or you advocate </a:t>
            </a:r>
            <a:r>
              <a:rPr lang="en-GB" sz="2400" dirty="0">
                <a:latin typeface="+mn-lt"/>
              </a:rPr>
              <a:t>for suicide prevention with no </a:t>
            </a:r>
            <a:r>
              <a:rPr lang="en-GB" sz="2400">
                <a:latin typeface="+mn-lt"/>
              </a:rPr>
              <a:t>personal </a:t>
            </a:r>
            <a:r>
              <a:rPr lang="en-GB" sz="2400" smtClean="0">
                <a:latin typeface="+mn-lt"/>
              </a:rPr>
              <a:t>experience, </a:t>
            </a:r>
            <a:r>
              <a:rPr lang="en-GB" sz="2400" dirty="0" smtClean="0">
                <a:latin typeface="+mn-lt"/>
              </a:rPr>
              <a:t>allow me to make this plea; </a:t>
            </a:r>
            <a:br>
              <a:rPr lang="en-GB" sz="2400" dirty="0" smtClean="0">
                <a:latin typeface="+mn-lt"/>
              </a:rPr>
            </a:br>
            <a:r>
              <a:rPr lang="en-GB" sz="2400" dirty="0">
                <a:latin typeface="+mn-lt"/>
              </a:rPr>
              <a:t/>
            </a:r>
            <a:br>
              <a:rPr lang="en-GB" sz="2400" dirty="0">
                <a:latin typeface="+mn-lt"/>
              </a:rPr>
            </a:br>
            <a:r>
              <a:rPr lang="en-GB" sz="2400" dirty="0" smtClean="0">
                <a:latin typeface="+mn-lt"/>
              </a:rPr>
              <a:t>I </a:t>
            </a:r>
            <a:r>
              <a:rPr lang="en-GB" sz="2400" dirty="0">
                <a:latin typeface="+mn-lt"/>
              </a:rPr>
              <a:t>encourage you to speak out, break the silence, and create space for your community to share their own experiences. </a:t>
            </a:r>
            <a:r>
              <a:rPr lang="en-GB" sz="2400" dirty="0" smtClean="0">
                <a:latin typeface="+mn-lt"/>
              </a:rPr>
              <a:t/>
            </a:r>
            <a:br>
              <a:rPr lang="en-GB" sz="2400" dirty="0" smtClean="0">
                <a:latin typeface="+mn-lt"/>
              </a:rPr>
            </a:br>
            <a:r>
              <a:rPr lang="en-GB" sz="2400" dirty="0">
                <a:latin typeface="+mn-lt"/>
              </a:rPr>
              <a:t/>
            </a:r>
            <a:br>
              <a:rPr lang="en-GB" sz="2400" dirty="0">
                <a:latin typeface="+mn-lt"/>
              </a:rPr>
            </a:br>
            <a:r>
              <a:rPr lang="en-GB" sz="2400" dirty="0" smtClean="0">
                <a:latin typeface="+mn-lt"/>
              </a:rPr>
              <a:t>Let </a:t>
            </a:r>
            <a:r>
              <a:rPr lang="en-GB" sz="2400" dirty="0">
                <a:latin typeface="+mn-lt"/>
              </a:rPr>
              <a:t>us offer support to each other, heal together and save lives. </a:t>
            </a:r>
            <a:r>
              <a:rPr lang="en-GB" sz="2400" dirty="0" smtClean="0">
                <a:latin typeface="+mn-lt"/>
              </a:rPr>
              <a:t/>
            </a:r>
            <a:br>
              <a:rPr lang="en-GB" sz="2400" dirty="0" smtClean="0">
                <a:latin typeface="+mn-lt"/>
              </a:rPr>
            </a:br>
            <a:r>
              <a:rPr lang="en-GB" sz="2400" dirty="0">
                <a:latin typeface="+mn-lt"/>
              </a:rPr>
              <a:t/>
            </a:r>
            <a:br>
              <a:rPr lang="en-GB" sz="2400" dirty="0">
                <a:latin typeface="+mn-lt"/>
              </a:rPr>
            </a:br>
            <a:r>
              <a:rPr lang="en-GB" sz="2400" dirty="0" smtClean="0">
                <a:latin typeface="+mn-lt"/>
              </a:rPr>
              <a:t>As a family, we were able to heal </a:t>
            </a:r>
            <a:r>
              <a:rPr lang="en-GB" sz="2400" dirty="0">
                <a:latin typeface="+mn-lt"/>
              </a:rPr>
              <a:t>after the loss of our </a:t>
            </a:r>
            <a:r>
              <a:rPr lang="en-GB" sz="2400" dirty="0" smtClean="0">
                <a:latin typeface="+mn-lt"/>
              </a:rPr>
              <a:t>son, </a:t>
            </a:r>
            <a:r>
              <a:rPr lang="en-GB" sz="2400" dirty="0" err="1" smtClean="0">
                <a:latin typeface="+mn-lt"/>
              </a:rPr>
              <a:t>Taba</a:t>
            </a:r>
            <a:r>
              <a:rPr lang="en-GB" sz="2400" dirty="0" smtClean="0">
                <a:latin typeface="+mn-lt"/>
              </a:rPr>
              <a:t>, only </a:t>
            </a:r>
            <a:r>
              <a:rPr lang="en-GB" sz="2400" dirty="0">
                <a:latin typeface="+mn-lt"/>
              </a:rPr>
              <a:t>after we found the courage to speak out and seek comfort in those with similar wounds </a:t>
            </a:r>
            <a:r>
              <a:rPr lang="en-GB" sz="2400" dirty="0" smtClean="0">
                <a:latin typeface="+mn-lt"/>
              </a:rPr>
              <a:t>to ours.</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292306" y="416641"/>
            <a:ext cx="10001019"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rPr>
              <a:t>A Call for Collaboration</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765329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5728" y="3048000"/>
            <a:ext cx="10923104" cy="588128"/>
          </a:xfrm>
        </p:spPr>
        <p:txBody>
          <a:bodyPr>
            <a:noAutofit/>
          </a:bodyPr>
          <a:lstStyle/>
          <a:p>
            <a:r>
              <a:rPr lang="en-GB" sz="4000" b="1" dirty="0" smtClean="0">
                <a:solidFill>
                  <a:srgbClr val="7030A0"/>
                </a:solidFill>
                <a:effectLst>
                  <a:outerShdw blurRad="38100" dist="38100" dir="2700000" algn="tl">
                    <a:srgbClr val="000000">
                      <a:alpha val="43137"/>
                    </a:srgbClr>
                  </a:outerShdw>
                </a:effectLst>
                <a:latin typeface="+mn-lt"/>
              </a:rPr>
              <a:t>Thank </a:t>
            </a:r>
            <a:r>
              <a:rPr lang="en-GB" sz="4000" b="1" dirty="0">
                <a:solidFill>
                  <a:srgbClr val="7030A0"/>
                </a:solidFill>
                <a:effectLst>
                  <a:outerShdw blurRad="38100" dist="38100" dir="2700000" algn="tl">
                    <a:srgbClr val="000000">
                      <a:alpha val="43137"/>
                    </a:srgbClr>
                  </a:outerShdw>
                </a:effectLst>
                <a:latin typeface="+mn-lt"/>
              </a:rPr>
              <a:t>you for being with </a:t>
            </a:r>
            <a:r>
              <a:rPr lang="en-GB" sz="4000" b="1" dirty="0" smtClean="0">
                <a:solidFill>
                  <a:srgbClr val="7030A0"/>
                </a:solidFill>
                <a:effectLst>
                  <a:outerShdw blurRad="38100" dist="38100" dir="2700000" algn="tl">
                    <a:srgbClr val="000000">
                      <a:alpha val="43137"/>
                    </a:srgbClr>
                  </a:outerShdw>
                </a:effectLst>
                <a:latin typeface="+mn-lt"/>
              </a:rPr>
              <a:t>us</a:t>
            </a:r>
            <a:endParaRPr lang="en-US" sz="4000" b="1" dirty="0">
              <a:solidFill>
                <a:srgbClr val="7030A0"/>
              </a:solidFill>
              <a:effectLst>
                <a:outerShdw blurRad="38100" dist="38100" dir="2700000" algn="tl">
                  <a:srgbClr val="000000">
                    <a:alpha val="43137"/>
                  </a:srgbClr>
                </a:outerShdw>
              </a:effectLst>
              <a:latin typeface="+mn-lt"/>
            </a:endParaRPr>
          </a:p>
        </p:txBody>
      </p:sp>
      <p:sp>
        <p:nvSpPr>
          <p:cNvPr id="3" name="Subtitle 2"/>
          <p:cNvSpPr>
            <a:spLocks noGrp="1"/>
          </p:cNvSpPr>
          <p:nvPr>
            <p:ph type="subTitle" idx="1"/>
          </p:nvPr>
        </p:nvSpPr>
        <p:spPr>
          <a:xfrm>
            <a:off x="1605280" y="4496118"/>
            <a:ext cx="9144000" cy="1079292"/>
          </a:xfrm>
        </p:spPr>
        <p:txBody>
          <a:bodyPr>
            <a:normAutofit fontScale="92500" lnSpcReduction="20000"/>
          </a:bodyPr>
          <a:lstStyle/>
          <a:p>
            <a:r>
              <a:rPr lang="en-US" dirty="0" smtClean="0"/>
              <a:t>#Azhee</a:t>
            </a:r>
          </a:p>
          <a:p>
            <a:r>
              <a:rPr lang="en-US" dirty="0" smtClean="0"/>
              <a:t>#Action_Against_Suicide</a:t>
            </a:r>
          </a:p>
          <a:p>
            <a:r>
              <a:rPr lang="en-US" dirty="0" smtClean="0"/>
              <a:t>www.azhee.org</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5967" y="357510"/>
            <a:ext cx="1182626" cy="1959868"/>
          </a:xfrm>
          <a:prstGeom prst="rect">
            <a:avLst/>
          </a:prstGeom>
        </p:spPr>
      </p:pic>
      <p:sp>
        <p:nvSpPr>
          <p:cNvPr id="5" name="Rectangle 4"/>
          <p:cNvSpPr/>
          <p:nvPr/>
        </p:nvSpPr>
        <p:spPr>
          <a:xfrm>
            <a:off x="4891979" y="5876698"/>
            <a:ext cx="3146952" cy="369332"/>
          </a:xfrm>
          <a:prstGeom prst="rect">
            <a:avLst/>
          </a:prstGeom>
        </p:spPr>
        <p:txBody>
          <a:bodyPr wrap="none">
            <a:spAutoFit/>
          </a:bodyPr>
          <a:lstStyle/>
          <a:p>
            <a:r>
              <a:rPr lang="en-US" dirty="0">
                <a:solidFill>
                  <a:srgbClr val="0070C0"/>
                </a:solidFill>
                <a:cs typeface="Calibri" panose="020F0502020204030204" pitchFamily="34" charset="0"/>
              </a:rPr>
              <a:t>WHO Mental Health Form 2021</a:t>
            </a:r>
            <a:endParaRPr lang="en-US" dirty="0">
              <a:solidFill>
                <a:srgbClr val="0070C0"/>
              </a:solidFill>
            </a:endParaRPr>
          </a:p>
        </p:txBody>
      </p:sp>
    </p:spTree>
    <p:extLst>
      <p:ext uri="{BB962C8B-B14F-4D97-AF65-F5344CB8AC3E}">
        <p14:creationId xmlns:p14="http://schemas.microsoft.com/office/powerpoint/2010/main" val="466952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6" y="1689653"/>
            <a:ext cx="10209741" cy="3786366"/>
          </a:xfrm>
        </p:spPr>
        <p:txBody>
          <a:bodyPr>
            <a:noAutofit/>
          </a:bodyPr>
          <a:lstStyle/>
          <a:p>
            <a:pPr algn="l"/>
            <a:r>
              <a:rPr lang="en-US" sz="2400" dirty="0" smtClean="0">
                <a:latin typeface="+mn-lt"/>
              </a:rPr>
              <a:t>About </a:t>
            </a:r>
            <a:r>
              <a:rPr lang="en-US" sz="2400" dirty="0">
                <a:latin typeface="+mn-lt"/>
              </a:rPr>
              <a:t>four years ago, my young boy, </a:t>
            </a:r>
            <a:r>
              <a:rPr lang="en-US" sz="2400" dirty="0" err="1">
                <a:latin typeface="+mn-lt"/>
              </a:rPr>
              <a:t>Taba</a:t>
            </a:r>
            <a:r>
              <a:rPr lang="en-US" sz="2400" dirty="0">
                <a:latin typeface="+mn-lt"/>
              </a:rPr>
              <a:t>, took his own life at the age of </a:t>
            </a:r>
            <a:r>
              <a:rPr lang="en-US" sz="2400" dirty="0" smtClean="0">
                <a:latin typeface="+mn-lt"/>
              </a:rPr>
              <a:t>16.</a:t>
            </a:r>
            <a:br>
              <a:rPr lang="en-US" sz="2400" dirty="0" smtClean="0">
                <a:latin typeface="+mn-lt"/>
              </a:rPr>
            </a:br>
            <a:r>
              <a:rPr lang="en-US" sz="2400" dirty="0">
                <a:latin typeface="+mn-lt"/>
              </a:rPr>
              <a:t/>
            </a:r>
            <a:br>
              <a:rPr lang="en-US" sz="2400" dirty="0">
                <a:latin typeface="+mn-lt"/>
              </a:rPr>
            </a:br>
            <a:r>
              <a:rPr lang="en-US" sz="2400" dirty="0" smtClean="0">
                <a:latin typeface="+mn-lt"/>
              </a:rPr>
              <a:t>To </a:t>
            </a:r>
            <a:r>
              <a:rPr lang="en-US" sz="2400" dirty="0">
                <a:latin typeface="+mn-lt"/>
              </a:rPr>
              <a:t>us and those around him, he always looked so full of life and hope, smiling all the time and joking nonstop.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So </a:t>
            </a:r>
            <a:r>
              <a:rPr lang="en-US" sz="2400" dirty="0">
                <a:latin typeface="+mn-lt"/>
              </a:rPr>
              <a:t>why, then, did he feel his suffering so profound and couldn’t endure life anymore?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To </a:t>
            </a:r>
            <a:r>
              <a:rPr lang="en-US" sz="2400" dirty="0">
                <a:latin typeface="+mn-lt"/>
              </a:rPr>
              <a:t>date, I am left filled with sorrow and many unanswered questions</a:t>
            </a:r>
            <a:r>
              <a:rPr lang="en-US" sz="2400" dirty="0" smtClean="0">
                <a:latin typeface="+mn-lt"/>
              </a:rPr>
              <a:t>.</a:t>
            </a:r>
            <a:br>
              <a:rPr lang="en-US" sz="2400" dirty="0" smtClean="0">
                <a:latin typeface="+mn-lt"/>
              </a:rPr>
            </a:br>
            <a:r>
              <a:rPr lang="en-US" sz="2400" dirty="0">
                <a:latin typeface="+mn-lt"/>
              </a:rPr>
              <a:t/>
            </a:r>
            <a:br>
              <a:rPr lang="en-US" sz="2400" dirty="0">
                <a:latin typeface="+mn-lt"/>
              </a:rPr>
            </a:br>
            <a:r>
              <a:rPr lang="en-US" sz="2400" dirty="0" smtClean="0">
                <a:latin typeface="+mn-lt"/>
              </a:rPr>
              <a:t>He ended his life but we began a new life as advocates against suicide.</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5" y="794328"/>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The End or a New Beginning?</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871237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6713" y="1062181"/>
            <a:ext cx="10209741" cy="4632941"/>
          </a:xfrm>
        </p:spPr>
        <p:txBody>
          <a:bodyPr>
            <a:noAutofit/>
          </a:bodyPr>
          <a:lstStyle/>
          <a:p>
            <a:pPr algn="l"/>
            <a:r>
              <a:rPr lang="en-US" sz="2400" dirty="0" smtClean="0">
                <a:latin typeface="+mn-lt"/>
              </a:rPr>
              <a:t>It </a:t>
            </a:r>
            <a:r>
              <a:rPr lang="en-US" sz="2400" dirty="0">
                <a:latin typeface="+mn-lt"/>
              </a:rPr>
              <a:t>is said that time heals all </a:t>
            </a:r>
            <a:r>
              <a:rPr lang="en-US" sz="2400" dirty="0" smtClean="0">
                <a:latin typeface="+mn-lt"/>
              </a:rPr>
              <a:t>wounds. </a:t>
            </a:r>
            <a:br>
              <a:rPr lang="en-US" sz="2400" dirty="0" smtClean="0">
                <a:latin typeface="+mn-lt"/>
              </a:rPr>
            </a:br>
            <a:r>
              <a:rPr lang="en-US" sz="2400" dirty="0">
                <a:latin typeface="+mn-lt"/>
              </a:rPr>
              <a:t/>
            </a:r>
            <a:br>
              <a:rPr lang="en-US" sz="2400" dirty="0">
                <a:latin typeface="+mn-lt"/>
              </a:rPr>
            </a:br>
            <a:r>
              <a:rPr lang="en-US" sz="2400" dirty="0" smtClean="0">
                <a:latin typeface="+mn-lt"/>
              </a:rPr>
              <a:t>Three days </a:t>
            </a:r>
            <a:r>
              <a:rPr lang="en-US" sz="2400" dirty="0">
                <a:latin typeface="+mn-lt"/>
              </a:rPr>
              <a:t>after </a:t>
            </a:r>
            <a:r>
              <a:rPr lang="en-US" sz="2400" dirty="0" err="1">
                <a:latin typeface="+mn-lt"/>
              </a:rPr>
              <a:t>Taba’s</a:t>
            </a:r>
            <a:r>
              <a:rPr lang="en-US" sz="2400" dirty="0">
                <a:latin typeface="+mn-lt"/>
              </a:rPr>
              <a:t> death, </a:t>
            </a:r>
            <a:r>
              <a:rPr lang="en-US" sz="2400" dirty="0" smtClean="0">
                <a:latin typeface="+mn-lt"/>
              </a:rPr>
              <a:t>we </a:t>
            </a:r>
            <a:r>
              <a:rPr lang="en-US" sz="2400" dirty="0">
                <a:latin typeface="+mn-lt"/>
              </a:rPr>
              <a:t>celebrated the birthday of his elder brother amid roaring laughter, as </a:t>
            </a:r>
            <a:r>
              <a:rPr lang="en-US" sz="2400" dirty="0" err="1">
                <a:latin typeface="+mn-lt"/>
              </a:rPr>
              <a:t>Taba</a:t>
            </a:r>
            <a:r>
              <a:rPr lang="en-US" sz="2400" dirty="0">
                <a:latin typeface="+mn-lt"/>
              </a:rPr>
              <a:t> wanted</a:t>
            </a:r>
            <a:r>
              <a:rPr lang="en-US" sz="2400" dirty="0" smtClean="0">
                <a:latin typeface="+mn-lt"/>
              </a:rPr>
              <a:t>.</a:t>
            </a:r>
            <a:br>
              <a:rPr lang="en-US" sz="2400" dirty="0" smtClean="0">
                <a:latin typeface="+mn-lt"/>
              </a:rPr>
            </a:br>
            <a:r>
              <a:rPr lang="en-US" sz="2400" dirty="0">
                <a:latin typeface="+mn-lt"/>
              </a:rPr>
              <a:t/>
            </a:r>
            <a:br>
              <a:rPr lang="en-US" sz="2400" dirty="0">
                <a:latin typeface="+mn-lt"/>
              </a:rPr>
            </a:br>
            <a:r>
              <a:rPr lang="en-US" sz="2400" dirty="0" smtClean="0">
                <a:latin typeface="+mn-lt"/>
              </a:rPr>
              <a:t>As </a:t>
            </a:r>
            <a:r>
              <a:rPr lang="en-US" sz="2400" dirty="0">
                <a:latin typeface="+mn-lt"/>
              </a:rPr>
              <a:t>a family, we </a:t>
            </a:r>
            <a:r>
              <a:rPr lang="en-US" sz="2400" dirty="0" smtClean="0">
                <a:latin typeface="+mn-lt"/>
              </a:rPr>
              <a:t>decided that </a:t>
            </a:r>
            <a:r>
              <a:rPr lang="en-US" sz="2400" dirty="0">
                <a:latin typeface="+mn-lt"/>
              </a:rPr>
              <a:t>we would face death by celebrating life and </a:t>
            </a:r>
            <a:r>
              <a:rPr lang="en-US" sz="2400" dirty="0" smtClean="0">
                <a:latin typeface="+mn-lt"/>
              </a:rPr>
              <a:t>giving </a:t>
            </a:r>
            <a:r>
              <a:rPr lang="en-US" sz="2400" dirty="0">
                <a:latin typeface="+mn-lt"/>
              </a:rPr>
              <a:t>it a joyful meaning.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a:latin typeface="+mn-lt"/>
              </a:rPr>
              <a:t>Few months later, still filled with grief over the death of </a:t>
            </a:r>
            <a:r>
              <a:rPr lang="en-US" sz="2400" dirty="0" err="1">
                <a:latin typeface="+mn-lt"/>
              </a:rPr>
              <a:t>Taba</a:t>
            </a:r>
            <a:r>
              <a:rPr lang="en-US" sz="2400" dirty="0">
                <a:latin typeface="+mn-lt"/>
              </a:rPr>
              <a:t>, we celebrated his </a:t>
            </a:r>
            <a:r>
              <a:rPr lang="en-US" sz="2400" dirty="0" smtClean="0">
                <a:latin typeface="+mn-lt"/>
              </a:rPr>
              <a:t>birthday </a:t>
            </a:r>
            <a:r>
              <a:rPr lang="en-US" sz="2400" dirty="0">
                <a:latin typeface="+mn-lt"/>
              </a:rPr>
              <a:t>by launching a greening campaign in the city’s orphanages.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a:latin typeface="+mn-lt"/>
              </a:rPr>
              <a:t>Then we started a book collection campaign and established libraries in </a:t>
            </a:r>
            <a:r>
              <a:rPr lang="en-US" sz="2400" dirty="0" smtClean="0">
                <a:latin typeface="+mn-lt"/>
              </a:rPr>
              <a:t>several </a:t>
            </a:r>
            <a:r>
              <a:rPr lang="en-US" sz="2400" dirty="0">
                <a:latin typeface="+mn-lt"/>
              </a:rPr>
              <a:t>villages and small towns in </a:t>
            </a:r>
            <a:r>
              <a:rPr lang="en-US" sz="2400" dirty="0" smtClean="0">
                <a:latin typeface="+mn-lt"/>
              </a:rPr>
              <a:t>honor </a:t>
            </a:r>
            <a:r>
              <a:rPr lang="en-US" sz="2400" dirty="0">
                <a:latin typeface="+mn-lt"/>
              </a:rPr>
              <a:t>of our late </a:t>
            </a:r>
            <a:r>
              <a:rPr lang="en-US" sz="2400" dirty="0" smtClean="0">
                <a:latin typeface="+mn-lt"/>
              </a:rPr>
              <a:t>son.</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166713" y="544945"/>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Time Heals All Wounds?</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986377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6" y="1754909"/>
            <a:ext cx="10209741" cy="3721109"/>
          </a:xfrm>
        </p:spPr>
        <p:txBody>
          <a:bodyPr>
            <a:noAutofit/>
          </a:bodyPr>
          <a:lstStyle/>
          <a:p>
            <a:pPr algn="l"/>
            <a:r>
              <a:rPr lang="en-US" sz="2400" dirty="0" smtClean="0">
                <a:latin typeface="+mn-lt"/>
              </a:rPr>
              <a:t>We </a:t>
            </a:r>
            <a:r>
              <a:rPr lang="en-US" sz="2400" dirty="0">
                <a:latin typeface="+mn-lt"/>
              </a:rPr>
              <a:t>decided </a:t>
            </a:r>
            <a:r>
              <a:rPr lang="en-US" sz="2400" dirty="0" smtClean="0">
                <a:latin typeface="+mn-lt"/>
              </a:rPr>
              <a:t>to </a:t>
            </a:r>
            <a:r>
              <a:rPr lang="en-US" sz="2400" dirty="0">
                <a:latin typeface="+mn-lt"/>
              </a:rPr>
              <a:t>support others who </a:t>
            </a:r>
            <a:r>
              <a:rPr lang="en-US" sz="2400" dirty="0" smtClean="0">
                <a:latin typeface="+mn-lt"/>
              </a:rPr>
              <a:t>were </a:t>
            </a:r>
            <a:r>
              <a:rPr lang="en-US" sz="2400" dirty="0">
                <a:latin typeface="+mn-lt"/>
              </a:rPr>
              <a:t>suffering like us due to loss of a loved one to suicide.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We were becoming </a:t>
            </a:r>
            <a:r>
              <a:rPr lang="en-US" sz="2400" dirty="0">
                <a:latin typeface="+mn-lt"/>
              </a:rPr>
              <a:t>like a </a:t>
            </a:r>
            <a:r>
              <a:rPr lang="en-US" sz="2400" dirty="0" smtClean="0">
                <a:latin typeface="+mn-lt"/>
              </a:rPr>
              <a:t>magnet, </a:t>
            </a:r>
            <a:r>
              <a:rPr lang="en-US" sz="2400" dirty="0">
                <a:latin typeface="+mn-lt"/>
              </a:rPr>
              <a:t>picking up whatever news or hear-say about </a:t>
            </a:r>
            <a:r>
              <a:rPr lang="en-US" sz="2400" dirty="0" smtClean="0">
                <a:latin typeface="+mn-lt"/>
              </a:rPr>
              <a:t>people dying </a:t>
            </a:r>
            <a:r>
              <a:rPr lang="en-US" sz="2400" dirty="0">
                <a:latin typeface="+mn-lt"/>
              </a:rPr>
              <a:t>by suicide in the communities around </a:t>
            </a:r>
            <a:r>
              <a:rPr lang="en-US" sz="2400" dirty="0" smtClean="0">
                <a:latin typeface="+mn-lt"/>
              </a:rPr>
              <a:t>us.</a:t>
            </a:r>
            <a:br>
              <a:rPr lang="en-US" sz="2400" dirty="0" smtClean="0">
                <a:latin typeface="+mn-lt"/>
              </a:rPr>
            </a:br>
            <a:r>
              <a:rPr lang="en-US" sz="2400" dirty="0">
                <a:latin typeface="+mn-lt"/>
              </a:rPr>
              <a:t/>
            </a:r>
            <a:br>
              <a:rPr lang="en-US" sz="2400" dirty="0">
                <a:latin typeface="+mn-lt"/>
              </a:rPr>
            </a:br>
            <a:r>
              <a:rPr lang="en-US" sz="2400" dirty="0" smtClean="0">
                <a:latin typeface="+mn-lt"/>
              </a:rPr>
              <a:t>We </a:t>
            </a:r>
            <a:r>
              <a:rPr lang="en-US" sz="2400" dirty="0">
                <a:latin typeface="+mn-lt"/>
              </a:rPr>
              <a:t>started visiting </a:t>
            </a:r>
            <a:r>
              <a:rPr lang="en-US" sz="2400" dirty="0" smtClean="0">
                <a:latin typeface="+mn-lt"/>
              </a:rPr>
              <a:t>their families, </a:t>
            </a:r>
            <a:r>
              <a:rPr lang="en-US" sz="2400" dirty="0">
                <a:latin typeface="+mn-lt"/>
              </a:rPr>
              <a:t>offering heartfelt condolences and sharing with them our experience with our own grieving process to let them know they were not </a:t>
            </a:r>
            <a:r>
              <a:rPr lang="en-US" sz="2400" dirty="0" smtClean="0">
                <a:latin typeface="+mn-lt"/>
              </a:rPr>
              <a:t>alone …</a:t>
            </a:r>
            <a:br>
              <a:rPr lang="en-US" sz="2400" dirty="0" smtClean="0">
                <a:latin typeface="+mn-lt"/>
              </a:rPr>
            </a:br>
            <a:r>
              <a:rPr lang="en-US" sz="2400" dirty="0" smtClean="0">
                <a:latin typeface="+mn-lt"/>
              </a:rPr>
              <a:t/>
            </a:r>
            <a:br>
              <a:rPr lang="en-US" sz="2400" dirty="0" smtClean="0">
                <a:latin typeface="+mn-lt"/>
              </a:rPr>
            </a:br>
            <a:r>
              <a:rPr lang="en-US" sz="2400" dirty="0" smtClean="0">
                <a:latin typeface="+mn-lt"/>
              </a:rPr>
              <a:t>And </a:t>
            </a:r>
            <a:r>
              <a:rPr lang="en-US" sz="2400" dirty="0">
                <a:latin typeface="+mn-lt"/>
              </a:rPr>
              <a:t>to help them avoid </a:t>
            </a:r>
            <a:r>
              <a:rPr lang="en-US" sz="2400" dirty="0" smtClean="0">
                <a:latin typeface="+mn-lt"/>
              </a:rPr>
              <a:t>the </a:t>
            </a:r>
            <a:r>
              <a:rPr lang="en-US" sz="2400" dirty="0">
                <a:latin typeface="+mn-lt"/>
              </a:rPr>
              <a:t>harmful feeling of guilt they expectedly had.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5" y="794328"/>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Turning </a:t>
            </a:r>
            <a:r>
              <a:rPr lang="en-US" sz="2400" b="1" dirty="0">
                <a:effectLst>
                  <a:outerShdw blurRad="38100" dist="38100" dir="2700000" algn="tl">
                    <a:srgbClr val="000000">
                      <a:alpha val="43137"/>
                    </a:srgbClr>
                  </a:outerShdw>
                </a:effectLst>
                <a:latin typeface="+mn-lt"/>
              </a:rPr>
              <a:t>Grief to </a:t>
            </a:r>
            <a:r>
              <a:rPr lang="en-US" sz="2400" b="1" dirty="0" smtClean="0">
                <a:effectLst>
                  <a:outerShdw blurRad="38100" dist="38100" dir="2700000" algn="tl">
                    <a:srgbClr val="000000">
                      <a:alpha val="43137"/>
                    </a:srgbClr>
                  </a:outerShdw>
                </a:effectLst>
                <a:latin typeface="+mn-lt"/>
              </a:rPr>
              <a:t>Constructive Action     1 of 2 </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652647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6" y="1754910"/>
            <a:ext cx="10209741" cy="3820500"/>
          </a:xfrm>
        </p:spPr>
        <p:txBody>
          <a:bodyPr>
            <a:noAutofit/>
          </a:bodyPr>
          <a:lstStyle/>
          <a:p>
            <a:pPr algn="l"/>
            <a:r>
              <a:rPr lang="en-US" sz="2400" dirty="0" smtClean="0">
                <a:latin typeface="+mn-lt"/>
              </a:rPr>
              <a:t>Along the way, we felt the </a:t>
            </a:r>
            <a:r>
              <a:rPr lang="en-US" sz="2400" dirty="0">
                <a:latin typeface="+mn-lt"/>
              </a:rPr>
              <a:t>need </a:t>
            </a:r>
            <a:r>
              <a:rPr lang="en-US" sz="2400" dirty="0" smtClean="0">
                <a:latin typeface="+mn-lt"/>
              </a:rPr>
              <a:t>for a </a:t>
            </a:r>
            <a:r>
              <a:rPr lang="en-US" sz="2400" dirty="0">
                <a:latin typeface="+mn-lt"/>
              </a:rPr>
              <a:t>large-scale and </a:t>
            </a:r>
            <a:r>
              <a:rPr lang="en-US" sz="2400" dirty="0" smtClean="0">
                <a:latin typeface="+mn-lt"/>
              </a:rPr>
              <a:t>systematic </a:t>
            </a:r>
            <a:r>
              <a:rPr lang="en-US" sz="2400" dirty="0">
                <a:latin typeface="+mn-lt"/>
              </a:rPr>
              <a:t>approach to tackle the issue at </a:t>
            </a:r>
            <a:r>
              <a:rPr lang="en-US" sz="2400" dirty="0" smtClean="0">
                <a:latin typeface="+mn-lt"/>
              </a:rPr>
              <a:t>hand.</a:t>
            </a:r>
            <a:br>
              <a:rPr lang="en-US" sz="2400" dirty="0" smtClean="0">
                <a:latin typeface="+mn-lt"/>
              </a:rPr>
            </a:br>
            <a:r>
              <a:rPr lang="en-US" sz="2400" dirty="0">
                <a:latin typeface="+mn-lt"/>
              </a:rPr>
              <a:t/>
            </a:r>
            <a:br>
              <a:rPr lang="en-US" sz="2400" dirty="0">
                <a:latin typeface="+mn-lt"/>
              </a:rPr>
            </a:br>
            <a:r>
              <a:rPr lang="en-US" sz="2400" dirty="0" smtClean="0">
                <a:latin typeface="+mn-lt"/>
              </a:rPr>
              <a:t>We </a:t>
            </a:r>
            <a:r>
              <a:rPr lang="en-US" sz="2400" dirty="0">
                <a:latin typeface="+mn-lt"/>
              </a:rPr>
              <a:t>founded Azhee, </a:t>
            </a:r>
            <a:r>
              <a:rPr lang="en-US" sz="2400" dirty="0" smtClean="0">
                <a:latin typeface="+mn-lt"/>
              </a:rPr>
              <a:t>as </a:t>
            </a:r>
            <a:r>
              <a:rPr lang="en-US" sz="2400" dirty="0">
                <a:latin typeface="+mn-lt"/>
              </a:rPr>
              <a:t>non-profit and non-governmental </a:t>
            </a:r>
            <a:r>
              <a:rPr lang="en-US" sz="2400" dirty="0" smtClean="0">
                <a:latin typeface="+mn-lt"/>
              </a:rPr>
              <a:t>organization </a:t>
            </a:r>
            <a:r>
              <a:rPr lang="en-US" sz="2400" dirty="0">
                <a:latin typeface="+mn-lt"/>
              </a:rPr>
              <a:t>(NGO) that started </a:t>
            </a:r>
            <a:r>
              <a:rPr lang="en-US" sz="2400" dirty="0" smtClean="0">
                <a:latin typeface="+mn-lt"/>
              </a:rPr>
              <a:t>operating </a:t>
            </a:r>
            <a:r>
              <a:rPr lang="en-US" sz="2400" dirty="0">
                <a:latin typeface="+mn-lt"/>
              </a:rPr>
              <a:t>officially as of April 2019.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Our focus </a:t>
            </a:r>
            <a:r>
              <a:rPr lang="en-US" sz="2400" dirty="0">
                <a:latin typeface="+mn-lt"/>
              </a:rPr>
              <a:t>was </a:t>
            </a:r>
            <a:r>
              <a:rPr lang="en-US" sz="2400" dirty="0" smtClean="0">
                <a:latin typeface="+mn-lt"/>
              </a:rPr>
              <a:t>to reduce </a:t>
            </a:r>
            <a:r>
              <a:rPr lang="en-US" sz="2400" dirty="0">
                <a:latin typeface="+mn-lt"/>
              </a:rPr>
              <a:t>the loss of life by suicide </a:t>
            </a:r>
            <a:r>
              <a:rPr lang="en-US" sz="2400" dirty="0" smtClean="0">
                <a:latin typeface="+mn-lt"/>
              </a:rPr>
              <a:t>through raising awareness.</a:t>
            </a:r>
            <a:br>
              <a:rPr lang="en-US" sz="2400" dirty="0" smtClean="0">
                <a:latin typeface="+mn-lt"/>
              </a:rPr>
            </a:br>
            <a:r>
              <a:rPr lang="en-US" sz="2400" dirty="0">
                <a:latin typeface="+mn-lt"/>
              </a:rPr>
              <a:t/>
            </a:r>
            <a:br>
              <a:rPr lang="en-US" sz="2400" dirty="0">
                <a:latin typeface="+mn-lt"/>
              </a:rPr>
            </a:br>
            <a:r>
              <a:rPr lang="en-US" sz="2400" dirty="0" smtClean="0">
                <a:latin typeface="+mn-lt"/>
              </a:rPr>
              <a:t>Ever since, we </a:t>
            </a:r>
            <a:r>
              <a:rPr lang="en-US" sz="2400" dirty="0">
                <a:latin typeface="+mn-lt"/>
              </a:rPr>
              <a:t>have been advocating for the understanding and prevention of suicide, and offering support </a:t>
            </a:r>
            <a:r>
              <a:rPr lang="en-US" sz="2400" dirty="0" smtClean="0">
                <a:latin typeface="+mn-lt"/>
              </a:rPr>
              <a:t>through a </a:t>
            </a:r>
            <a:r>
              <a:rPr lang="en-US" sz="2400" dirty="0">
                <a:latin typeface="+mn-lt"/>
              </a:rPr>
              <a:t>network of </a:t>
            </a:r>
            <a:r>
              <a:rPr lang="en-US" sz="2400" dirty="0" smtClean="0">
                <a:latin typeface="+mn-lt"/>
              </a:rPr>
              <a:t>families who </a:t>
            </a:r>
            <a:r>
              <a:rPr lang="en-US" sz="2400" dirty="0">
                <a:latin typeface="+mn-lt"/>
              </a:rPr>
              <a:t>have experienced a suicide loss.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5" y="794328"/>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Turning </a:t>
            </a:r>
            <a:r>
              <a:rPr lang="en-US" sz="2400" b="1" dirty="0">
                <a:effectLst>
                  <a:outerShdw blurRad="38100" dist="38100" dir="2700000" algn="tl">
                    <a:srgbClr val="000000">
                      <a:alpha val="43137"/>
                    </a:srgbClr>
                  </a:outerShdw>
                </a:effectLst>
                <a:latin typeface="+mn-lt"/>
              </a:rPr>
              <a:t>Grief to Constructive</a:t>
            </a:r>
            <a:r>
              <a:rPr lang="en-US" sz="2400" b="1" dirty="0" smtClean="0">
                <a:effectLst>
                  <a:outerShdw blurRad="38100" dist="38100" dir="2700000" algn="tl">
                    <a:srgbClr val="000000">
                      <a:alpha val="43137"/>
                    </a:srgbClr>
                  </a:outerShdw>
                </a:effectLst>
                <a:latin typeface="+mn-lt"/>
              </a:rPr>
              <a:t> </a:t>
            </a:r>
            <a:r>
              <a:rPr lang="en-US" sz="2400" b="1" dirty="0">
                <a:effectLst>
                  <a:outerShdw blurRad="38100" dist="38100" dir="2700000" algn="tl">
                    <a:srgbClr val="000000">
                      <a:alpha val="43137"/>
                    </a:srgbClr>
                  </a:outerShdw>
                </a:effectLst>
                <a:latin typeface="+mn-lt"/>
              </a:rPr>
              <a:t>Action </a:t>
            </a:r>
            <a:r>
              <a:rPr lang="en-US" sz="2400" b="1" dirty="0" smtClean="0">
                <a:effectLst>
                  <a:outerShdw blurRad="38100" dist="38100" dir="2700000" algn="tl">
                    <a:srgbClr val="000000">
                      <a:alpha val="43137"/>
                    </a:srgbClr>
                  </a:outerShdw>
                </a:effectLst>
                <a:latin typeface="+mn-lt"/>
              </a:rPr>
              <a:t>   2 of 2</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163240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3159" y="1460610"/>
            <a:ext cx="10575014" cy="4114799"/>
          </a:xfrm>
        </p:spPr>
        <p:txBody>
          <a:bodyPr>
            <a:noAutofit/>
          </a:bodyPr>
          <a:lstStyle/>
          <a:p>
            <a:pPr algn="l"/>
            <a:r>
              <a:rPr lang="en-US" sz="2400" dirty="0" smtClean="0">
                <a:latin typeface="+mn-lt"/>
              </a:rPr>
              <a:t>To mark the WSPD,  Azhee </a:t>
            </a:r>
            <a:r>
              <a:rPr lang="en-US" sz="2400" dirty="0">
                <a:latin typeface="+mn-lt"/>
              </a:rPr>
              <a:t>organized a national </a:t>
            </a:r>
            <a:r>
              <a:rPr lang="en-US" sz="2400" dirty="0" smtClean="0">
                <a:latin typeface="+mn-lt"/>
              </a:rPr>
              <a:t>conference on 10 September 2019.</a:t>
            </a:r>
            <a:br>
              <a:rPr lang="en-US" sz="2400" dirty="0" smtClean="0">
                <a:latin typeface="+mn-lt"/>
              </a:rPr>
            </a:br>
            <a:r>
              <a:rPr lang="en-US" sz="2400" dirty="0">
                <a:latin typeface="+mn-lt"/>
              </a:rPr>
              <a:t/>
            </a:r>
            <a:br>
              <a:rPr lang="en-US" sz="2400" dirty="0">
                <a:latin typeface="+mn-lt"/>
              </a:rPr>
            </a:br>
            <a:r>
              <a:rPr lang="en-US" sz="2400" dirty="0">
                <a:latin typeface="+mn-lt"/>
              </a:rPr>
              <a:t>Destigmatizing the issue of suicide in our community </a:t>
            </a:r>
            <a:r>
              <a:rPr lang="en-US" sz="2400" dirty="0" smtClean="0">
                <a:latin typeface="+mn-lt"/>
              </a:rPr>
              <a:t>and increasing governmental </a:t>
            </a:r>
            <a:r>
              <a:rPr lang="en-US" sz="2400" dirty="0">
                <a:latin typeface="+mn-lt"/>
              </a:rPr>
              <a:t>and public </a:t>
            </a:r>
            <a:r>
              <a:rPr lang="en-US" sz="2400" dirty="0" smtClean="0">
                <a:latin typeface="+mn-lt"/>
              </a:rPr>
              <a:t>intervention were two </a:t>
            </a:r>
            <a:r>
              <a:rPr lang="en-US" sz="2400" dirty="0">
                <a:latin typeface="+mn-lt"/>
              </a:rPr>
              <a:t>of </a:t>
            </a:r>
            <a:r>
              <a:rPr lang="en-US" sz="2400" dirty="0" smtClean="0">
                <a:latin typeface="+mn-lt"/>
              </a:rPr>
              <a:t>the conference </a:t>
            </a:r>
            <a:r>
              <a:rPr lang="en-US" sz="2400" dirty="0">
                <a:latin typeface="+mn-lt"/>
              </a:rPr>
              <a:t>objectives</a:t>
            </a:r>
            <a:r>
              <a:rPr lang="en-US" sz="2400" dirty="0" smtClean="0">
                <a:latin typeface="+mn-lt"/>
              </a:rPr>
              <a:t>.</a:t>
            </a:r>
            <a:br>
              <a:rPr lang="en-US" sz="2400" dirty="0" smtClean="0">
                <a:latin typeface="+mn-lt"/>
              </a:rPr>
            </a:br>
            <a:r>
              <a:rPr lang="en-US" sz="2400" dirty="0">
                <a:latin typeface="+mn-lt"/>
              </a:rPr>
              <a:t/>
            </a:r>
            <a:br>
              <a:rPr lang="en-US" sz="2400" dirty="0">
                <a:latin typeface="+mn-lt"/>
              </a:rPr>
            </a:br>
            <a:r>
              <a:rPr lang="en-US" sz="2400" dirty="0" smtClean="0">
                <a:latin typeface="+mn-lt"/>
              </a:rPr>
              <a:t>The conference urged the Iraqi government to review and endorse its </a:t>
            </a:r>
            <a:r>
              <a:rPr lang="en-US" sz="2400" dirty="0">
                <a:latin typeface="+mn-lt"/>
              </a:rPr>
              <a:t>draft suicide prevention national strategy (SPNS), which </a:t>
            </a:r>
            <a:r>
              <a:rPr lang="en-US" sz="2400" dirty="0" smtClean="0">
                <a:latin typeface="+mn-lt"/>
              </a:rPr>
              <a:t>was eventually reviewed </a:t>
            </a:r>
            <a:r>
              <a:rPr lang="en-US" sz="2400" dirty="0">
                <a:latin typeface="+mn-lt"/>
              </a:rPr>
              <a:t>and</a:t>
            </a:r>
            <a:r>
              <a:rPr lang="en-US" sz="2400" dirty="0" smtClean="0">
                <a:latin typeface="+mn-lt"/>
              </a:rPr>
              <a:t> </a:t>
            </a:r>
            <a:r>
              <a:rPr lang="en-US" sz="2400" dirty="0">
                <a:latin typeface="+mn-lt"/>
              </a:rPr>
              <a:t>launched in Baghdad in June 2021. </a:t>
            </a:r>
            <a:r>
              <a:rPr lang="en-US" sz="2400" dirty="0" smtClean="0">
                <a:latin typeface="+mn-lt"/>
              </a:rPr>
              <a:t/>
            </a:r>
            <a:br>
              <a:rPr lang="en-US" sz="2400" dirty="0" smtClean="0">
                <a:latin typeface="+mn-lt"/>
              </a:rPr>
            </a:br>
            <a:r>
              <a:rPr lang="en-US" sz="2400" dirty="0" smtClean="0">
                <a:latin typeface="+mn-lt"/>
              </a:rPr>
              <a:t> </a:t>
            </a:r>
            <a:r>
              <a:rPr lang="en-US" sz="2400" dirty="0">
                <a:latin typeface="+mn-lt"/>
              </a:rPr>
              <a:t/>
            </a:r>
            <a:br>
              <a:rPr lang="en-US" sz="2400" dirty="0">
                <a:latin typeface="+mn-lt"/>
              </a:rPr>
            </a:br>
            <a:r>
              <a:rPr lang="en-US" sz="2400" dirty="0">
                <a:latin typeface="+mn-lt"/>
              </a:rPr>
              <a:t>Within the first week after the </a:t>
            </a:r>
            <a:r>
              <a:rPr lang="en-US" sz="2400" dirty="0" smtClean="0">
                <a:latin typeface="+mn-lt"/>
              </a:rPr>
              <a:t>conference, two </a:t>
            </a:r>
            <a:r>
              <a:rPr lang="en-US" sz="2400" dirty="0">
                <a:latin typeface="+mn-lt"/>
              </a:rPr>
              <a:t>renounced universities in the country organized seminars on suicide </a:t>
            </a:r>
            <a:r>
              <a:rPr lang="en-US" sz="2400" dirty="0" smtClean="0">
                <a:latin typeface="+mn-lt"/>
              </a:rPr>
              <a:t>prevention</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153159" y="704876"/>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a:effectLst>
                  <a:outerShdw blurRad="38100" dist="38100" dir="2700000" algn="tl">
                    <a:srgbClr val="000000">
                      <a:alpha val="43137"/>
                    </a:srgbClr>
                  </a:outerShdw>
                </a:effectLst>
                <a:latin typeface="+mn-lt"/>
              </a:rPr>
              <a:t>Creating Momentum for Suicide Prevention </a:t>
            </a:r>
            <a:r>
              <a:rPr lang="en-US" sz="2400" b="1" dirty="0" smtClean="0">
                <a:effectLst>
                  <a:outerShdw blurRad="38100" dist="38100" dir="2700000" algn="tl">
                    <a:srgbClr val="000000">
                      <a:alpha val="43137"/>
                    </a:srgbClr>
                  </a:outerShdw>
                </a:effectLst>
                <a:latin typeface="+mn-lt"/>
              </a:rPr>
              <a:t>Interventions </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025220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2612" y="1013791"/>
            <a:ext cx="10339166" cy="5387009"/>
          </a:xfrm>
        </p:spPr>
        <p:txBody>
          <a:bodyPr>
            <a:noAutofit/>
          </a:bodyPr>
          <a:lstStyle/>
          <a:p>
            <a:pPr algn="l"/>
            <a:r>
              <a:rPr lang="en-US" sz="2400" dirty="0" smtClean="0">
                <a:latin typeface="+mn-lt"/>
              </a:rPr>
              <a:t>The COVID-19 </a:t>
            </a:r>
            <a:r>
              <a:rPr lang="en-US" sz="2400" dirty="0">
                <a:latin typeface="+mn-lt"/>
              </a:rPr>
              <a:t>pandemic </a:t>
            </a:r>
            <a:r>
              <a:rPr lang="en-US" sz="2400" dirty="0" smtClean="0">
                <a:latin typeface="+mn-lt"/>
              </a:rPr>
              <a:t>made </a:t>
            </a:r>
            <a:r>
              <a:rPr lang="en-US" sz="2400" dirty="0">
                <a:latin typeface="+mn-lt"/>
              </a:rPr>
              <a:t>it more difficult for the members of our network of survivors to cope with their grief. </a:t>
            </a:r>
            <a:r>
              <a:rPr lang="en-US" sz="2400" dirty="0" smtClean="0">
                <a:latin typeface="+mn-lt"/>
              </a:rPr>
              <a:t>To </a:t>
            </a:r>
            <a:r>
              <a:rPr lang="en-US" sz="2400" dirty="0">
                <a:latin typeface="+mn-lt"/>
              </a:rPr>
              <a:t>overcome this, we increased our online get-togethers and one-on-one </a:t>
            </a:r>
            <a:r>
              <a:rPr lang="en-US" sz="2400" dirty="0" smtClean="0">
                <a:latin typeface="+mn-lt"/>
              </a:rPr>
              <a:t>virtual sessions</a:t>
            </a:r>
            <a:r>
              <a:rPr lang="en-US" sz="2400" dirty="0">
                <a:latin typeface="+mn-lt"/>
              </a:rPr>
              <a:t>. </a:t>
            </a:r>
            <a:r>
              <a:rPr lang="en-US" sz="2400" dirty="0" smtClean="0">
                <a:latin typeface="+mn-lt"/>
              </a:rPr>
              <a:t/>
            </a:r>
            <a:br>
              <a:rPr lang="en-US" sz="2400" dirty="0" smtClean="0">
                <a:latin typeface="+mn-lt"/>
              </a:rPr>
            </a:br>
            <a:r>
              <a:rPr lang="en-US" sz="2400" dirty="0">
                <a:latin typeface="+mn-lt"/>
              </a:rPr>
              <a:t/>
            </a:r>
            <a:br>
              <a:rPr lang="en-US" sz="2400" dirty="0">
                <a:latin typeface="+mn-lt"/>
              </a:rPr>
            </a:br>
            <a:r>
              <a:rPr lang="en-US" sz="2400" dirty="0" smtClean="0">
                <a:latin typeface="+mn-lt"/>
              </a:rPr>
              <a:t>COVID-19 exacerbated the already difficult situation to vulnerable people in urban and camp settings. Suicide rates increased.</a:t>
            </a:r>
            <a:br>
              <a:rPr lang="en-US" sz="2400" dirty="0" smtClean="0">
                <a:latin typeface="+mn-lt"/>
              </a:rPr>
            </a:br>
            <a:r>
              <a:rPr lang="en-US" sz="2400" dirty="0">
                <a:latin typeface="+mn-lt"/>
              </a:rPr>
              <a:t/>
            </a:r>
            <a:br>
              <a:rPr lang="en-US" sz="2400" dirty="0">
                <a:latin typeface="+mn-lt"/>
              </a:rPr>
            </a:br>
            <a:r>
              <a:rPr lang="en-US" sz="2400" dirty="0">
                <a:latin typeface="+mn-lt"/>
              </a:rPr>
              <a:t>The effect of copycat and irresponsible media reports on cases of suicide were evident. </a:t>
            </a:r>
            <a:br>
              <a:rPr lang="en-US" sz="2400" dirty="0">
                <a:latin typeface="+mn-lt"/>
              </a:rPr>
            </a:br>
            <a:r>
              <a:rPr lang="en-US" sz="2400" dirty="0">
                <a:latin typeface="+mn-lt"/>
              </a:rPr>
              <a:t/>
            </a:r>
            <a:br>
              <a:rPr lang="en-US" sz="2400" dirty="0">
                <a:latin typeface="+mn-lt"/>
              </a:rPr>
            </a:br>
            <a:r>
              <a:rPr lang="en-US" sz="2400" dirty="0">
                <a:latin typeface="+mn-lt"/>
              </a:rPr>
              <a:t>I organized </a:t>
            </a:r>
            <a:r>
              <a:rPr lang="en-US" sz="2400" dirty="0" smtClean="0">
                <a:latin typeface="+mn-lt"/>
              </a:rPr>
              <a:t>online </a:t>
            </a:r>
            <a:r>
              <a:rPr lang="en-US" sz="2400" dirty="0">
                <a:latin typeface="+mn-lt"/>
              </a:rPr>
              <a:t>training </a:t>
            </a:r>
            <a:r>
              <a:rPr lang="en-US" sz="2400" dirty="0" smtClean="0">
                <a:latin typeface="+mn-lt"/>
              </a:rPr>
              <a:t>courses </a:t>
            </a:r>
            <a:r>
              <a:rPr lang="en-US" sz="2400" dirty="0">
                <a:latin typeface="+mn-lt"/>
              </a:rPr>
              <a:t>for media practitioners </a:t>
            </a:r>
            <a:r>
              <a:rPr lang="en-US" sz="2400" dirty="0" smtClean="0">
                <a:latin typeface="+mn-lt"/>
              </a:rPr>
              <a:t>throughout </a:t>
            </a:r>
            <a:r>
              <a:rPr lang="en-US" sz="2400" dirty="0">
                <a:latin typeface="+mn-lt"/>
              </a:rPr>
              <a:t>the country in June and July </a:t>
            </a:r>
            <a:r>
              <a:rPr lang="en-US" sz="2400" dirty="0" smtClean="0">
                <a:latin typeface="+mn-lt"/>
              </a:rPr>
              <a:t>2020.</a:t>
            </a:r>
            <a:br>
              <a:rPr lang="en-US" sz="2400" dirty="0" smtClean="0">
                <a:latin typeface="+mn-lt"/>
              </a:rPr>
            </a:br>
            <a:r>
              <a:rPr lang="en-US" sz="2400" dirty="0">
                <a:latin typeface="+mn-lt"/>
              </a:rPr>
              <a:t/>
            </a:r>
            <a:br>
              <a:rPr lang="en-US" sz="2400" dirty="0">
                <a:latin typeface="+mn-lt"/>
              </a:rPr>
            </a:br>
            <a:r>
              <a:rPr lang="en-US" sz="2400" dirty="0" smtClean="0">
                <a:latin typeface="+mn-lt"/>
              </a:rPr>
              <a:t>I focused on suicidal </a:t>
            </a:r>
            <a:r>
              <a:rPr lang="en-US" sz="2400" dirty="0">
                <a:latin typeface="+mn-lt"/>
              </a:rPr>
              <a:t>behavior, misconceptions about suicide, risk and protective factors, </a:t>
            </a:r>
            <a:r>
              <a:rPr lang="en-US" sz="2400" dirty="0" smtClean="0">
                <a:latin typeface="+mn-lt"/>
              </a:rPr>
              <a:t>referral </a:t>
            </a:r>
            <a:r>
              <a:rPr lang="en-US" sz="2400" dirty="0">
                <a:latin typeface="+mn-lt"/>
              </a:rPr>
              <a:t>to specialized caregivers and how to involve local communities in suicide prevention.</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242612" y="347067"/>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COVID-19 Effects on Suicide Prevention &amp; Survivors </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740313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4" y="1643427"/>
            <a:ext cx="10505442" cy="3783338"/>
          </a:xfrm>
        </p:spPr>
        <p:txBody>
          <a:bodyPr>
            <a:noAutofit/>
          </a:bodyPr>
          <a:lstStyle/>
          <a:p>
            <a:pPr algn="l"/>
            <a:r>
              <a:rPr lang="en-US" sz="2400" dirty="0" smtClean="0">
                <a:latin typeface="+mn-lt"/>
              </a:rPr>
              <a:t>We learnt  that grieving is a process and a path full of ups and downs.</a:t>
            </a:r>
            <a:br>
              <a:rPr lang="en-US" sz="2400" dirty="0" smtClean="0">
                <a:latin typeface="+mn-lt"/>
              </a:rPr>
            </a:br>
            <a:r>
              <a:rPr lang="en-US" sz="2400" dirty="0">
                <a:latin typeface="+mn-lt"/>
              </a:rPr>
              <a:t/>
            </a:r>
            <a:br>
              <a:rPr lang="en-US" sz="2400" dirty="0">
                <a:latin typeface="+mn-lt"/>
              </a:rPr>
            </a:br>
            <a:r>
              <a:rPr lang="en-US" sz="2400" dirty="0" smtClean="0">
                <a:latin typeface="+mn-lt"/>
              </a:rPr>
              <a:t>There are similarities, but everyone’s grief may have some unique characteristics.</a:t>
            </a:r>
            <a:br>
              <a:rPr lang="en-US" sz="2400" dirty="0" smtClean="0">
                <a:latin typeface="+mn-lt"/>
              </a:rPr>
            </a:br>
            <a:r>
              <a:rPr lang="en-US" sz="2400" dirty="0">
                <a:latin typeface="+mn-lt"/>
              </a:rPr>
              <a:t/>
            </a:r>
            <a:br>
              <a:rPr lang="en-US" sz="2400" dirty="0">
                <a:latin typeface="+mn-lt"/>
              </a:rPr>
            </a:br>
            <a:r>
              <a:rPr lang="en-US" sz="2400" dirty="0">
                <a:latin typeface="+mn-lt"/>
              </a:rPr>
              <a:t>D</a:t>
            </a:r>
            <a:r>
              <a:rPr lang="en-US" sz="2400" dirty="0" smtClean="0">
                <a:latin typeface="+mn-lt"/>
              </a:rPr>
              <a:t>enial and postponing grief forever won’t help, neither does moving in a circle.</a:t>
            </a:r>
            <a:br>
              <a:rPr lang="en-US" sz="2400" dirty="0" smtClean="0">
                <a:latin typeface="+mn-lt"/>
              </a:rPr>
            </a:br>
            <a:r>
              <a:rPr lang="en-US" sz="2400" dirty="0">
                <a:latin typeface="+mn-lt"/>
              </a:rPr>
              <a:t/>
            </a:r>
            <a:br>
              <a:rPr lang="en-US" sz="2400" dirty="0">
                <a:latin typeface="+mn-lt"/>
              </a:rPr>
            </a:br>
            <a:r>
              <a:rPr lang="en-US" sz="2400" dirty="0">
                <a:latin typeface="+mn-lt"/>
              </a:rPr>
              <a:t>S</a:t>
            </a:r>
            <a:r>
              <a:rPr lang="en-US" sz="2400" dirty="0" smtClean="0">
                <a:latin typeface="+mn-lt"/>
              </a:rPr>
              <a:t>ometimes children postpone their grieving until they make sure their parents are “reasonably” OK.</a:t>
            </a:r>
            <a:br>
              <a:rPr lang="en-US" sz="2400" dirty="0" smtClean="0">
                <a:latin typeface="+mn-lt"/>
              </a:rPr>
            </a:br>
            <a:r>
              <a:rPr lang="en-US" sz="2400" dirty="0">
                <a:latin typeface="+mn-lt"/>
              </a:rPr>
              <a:t/>
            </a:r>
            <a:br>
              <a:rPr lang="en-US" sz="2400" dirty="0">
                <a:latin typeface="+mn-lt"/>
              </a:rPr>
            </a:br>
            <a:r>
              <a:rPr lang="en-US" sz="2400" dirty="0" smtClean="0">
                <a:latin typeface="+mn-lt"/>
              </a:rPr>
              <a:t>Stigmatization remains the biggest challenge to grieving survivors.</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4" y="943415"/>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Challenges of Our Grieving</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997841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3584" y="1643426"/>
            <a:ext cx="10505442" cy="3931983"/>
          </a:xfrm>
        </p:spPr>
        <p:txBody>
          <a:bodyPr>
            <a:noAutofit/>
          </a:bodyPr>
          <a:lstStyle/>
          <a:p>
            <a:pPr algn="l"/>
            <a:r>
              <a:rPr lang="en-US" sz="2400" dirty="0" smtClean="0">
                <a:latin typeface="+mn-lt"/>
              </a:rPr>
              <a:t>At an organizational level</a:t>
            </a:r>
            <a:r>
              <a:rPr lang="en-US" sz="2400" dirty="0">
                <a:latin typeface="+mn-lt"/>
              </a:rPr>
              <a:t>, </a:t>
            </a:r>
            <a:r>
              <a:rPr lang="en-US" sz="2400" dirty="0" smtClean="0">
                <a:latin typeface="+mn-lt"/>
              </a:rPr>
              <a:t>lack of reliable </a:t>
            </a:r>
            <a:r>
              <a:rPr lang="en-US" sz="2400" dirty="0">
                <a:latin typeface="+mn-lt"/>
              </a:rPr>
              <a:t>statistics and  </a:t>
            </a:r>
            <a:r>
              <a:rPr lang="en-US" sz="2400" dirty="0" smtClean="0">
                <a:latin typeface="+mn-lt"/>
              </a:rPr>
              <a:t>scientific studies about the risk and protection factors of suicide is </a:t>
            </a:r>
            <a:r>
              <a:rPr lang="en-US" sz="2400" dirty="0">
                <a:latin typeface="+mn-lt"/>
              </a:rPr>
              <a:t>a key </a:t>
            </a:r>
            <a:r>
              <a:rPr lang="en-US" sz="2400" dirty="0" smtClean="0">
                <a:latin typeface="+mn-lt"/>
              </a:rPr>
              <a:t>challenge.</a:t>
            </a:r>
            <a:br>
              <a:rPr lang="en-US" sz="2400" dirty="0" smtClean="0">
                <a:latin typeface="+mn-lt"/>
              </a:rPr>
            </a:br>
            <a:r>
              <a:rPr lang="en-US" sz="2400" dirty="0">
                <a:latin typeface="+mn-lt"/>
              </a:rPr>
              <a:t/>
            </a:r>
            <a:br>
              <a:rPr lang="en-US" sz="2400" dirty="0">
                <a:latin typeface="+mn-lt"/>
              </a:rPr>
            </a:br>
            <a:r>
              <a:rPr lang="en-US" sz="2400" dirty="0" smtClean="0">
                <a:latin typeface="+mn-lt"/>
              </a:rPr>
              <a:t>Absence of a clear system of referral and points of service provision for those in need is another challenge.</a:t>
            </a:r>
            <a:br>
              <a:rPr lang="en-US" sz="2400" dirty="0" smtClean="0">
                <a:latin typeface="+mn-lt"/>
              </a:rPr>
            </a:br>
            <a:r>
              <a:rPr lang="en-US" sz="2400" dirty="0">
                <a:latin typeface="+mn-lt"/>
              </a:rPr>
              <a:t/>
            </a:r>
            <a:br>
              <a:rPr lang="en-US" sz="2400" dirty="0">
                <a:latin typeface="+mn-lt"/>
              </a:rPr>
            </a:br>
            <a:r>
              <a:rPr lang="en-US" sz="2400" dirty="0" smtClean="0">
                <a:latin typeface="+mn-lt"/>
              </a:rPr>
              <a:t>The main challenge is scarcity of funds, from the government and donors,  for Azhee and other suicide prevention interventions.</a:t>
            </a:r>
            <a:br>
              <a:rPr lang="en-US" sz="2400" dirty="0" smtClean="0">
                <a:latin typeface="+mn-lt"/>
              </a:rPr>
            </a:br>
            <a:r>
              <a:rPr lang="en-US" sz="2400" dirty="0">
                <a:latin typeface="+mn-lt"/>
              </a:rPr>
              <a:t/>
            </a:r>
            <a:br>
              <a:rPr lang="en-US" sz="2400" dirty="0">
                <a:latin typeface="+mn-lt"/>
              </a:rPr>
            </a:br>
            <a:r>
              <a:rPr lang="en-US" sz="2400" dirty="0" smtClean="0">
                <a:latin typeface="+mn-lt"/>
              </a:rPr>
              <a:t>As a family, we have almost exhausted our savings to bring Azhee this far, but we won’t give up!</a:t>
            </a:r>
            <a:endParaRPr lang="en-US" sz="2400" dirty="0">
              <a:latin typeface="+mn-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54" y="5575409"/>
            <a:ext cx="660932" cy="1095307"/>
          </a:xfrm>
          <a:prstGeom prst="rect">
            <a:avLst/>
          </a:prstGeom>
        </p:spPr>
      </p:pic>
      <p:sp>
        <p:nvSpPr>
          <p:cNvPr id="4" name="Title 1"/>
          <p:cNvSpPr txBox="1">
            <a:spLocks/>
          </p:cNvSpPr>
          <p:nvPr/>
        </p:nvSpPr>
        <p:spPr>
          <a:xfrm>
            <a:off x="1083585" y="794328"/>
            <a:ext cx="10209741" cy="5172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400" b="1" dirty="0" smtClean="0">
                <a:effectLst>
                  <a:outerShdw blurRad="38100" dist="38100" dir="2700000" algn="tl">
                    <a:srgbClr val="000000">
                      <a:alpha val="43137"/>
                    </a:srgbClr>
                  </a:outerShdw>
                </a:effectLst>
                <a:latin typeface="+mn-lt"/>
              </a:rPr>
              <a:t>Challenges to Systematic Suicide Prevention</a:t>
            </a:r>
            <a:endParaRPr lang="en-US" sz="2400" b="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41728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730</TotalTime>
  <Words>1133</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Azhee; Turning Grief into Action Against Suicide</vt:lpstr>
      <vt:lpstr>About four years ago, my young boy, Taba, took his own life at the age of 16.  To us and those around him, he always looked so full of life and hope, smiling all the time and joking nonstop.   So why, then, did he feel his suffering so profound and couldn’t endure life anymore?   To date, I am left filled with sorrow and many unanswered questions.  He ended his life but we began a new life as advocates against suicide.</vt:lpstr>
      <vt:lpstr>It is said that time heals all wounds.   Three days after Taba’s death, we celebrated the birthday of his elder brother amid roaring laughter, as Taba wanted.  As a family, we decided that we would face death by celebrating life and giving it a joyful meaning.   Few months later, still filled with grief over the death of Taba, we celebrated his birthday by launching a greening campaign in the city’s orphanages.   Then we started a book collection campaign and established libraries in several villages and small towns in honor of our late son.</vt:lpstr>
      <vt:lpstr>We decided to support others who were suffering like us due to loss of a loved one to suicide.   We were becoming like a magnet, picking up whatever news or hear-say about people dying by suicide in the communities around us.  We started visiting their families, offering heartfelt condolences and sharing with them our experience with our own grieving process to let them know they were not alone …  And to help them avoid the harmful feeling of guilt they expectedly had. </vt:lpstr>
      <vt:lpstr>Along the way, we felt the need for a large-scale and systematic approach to tackle the issue at hand.  We founded Azhee, as non-profit and non-governmental organization (NGO) that started operating officially as of April 2019.   Our focus was to reduce the loss of life by suicide through raising awareness.  Ever since, we have been advocating for the understanding and prevention of suicide, and offering support through a network of families who have experienced a suicide loss.</vt:lpstr>
      <vt:lpstr>To mark the WSPD,  Azhee organized a national conference on 10 September 2019.  Destigmatizing the issue of suicide in our community and increasing governmental and public intervention were two of the conference objectives.  The conference urged the Iraqi government to review and endorse its draft suicide prevention national strategy (SPNS), which was eventually reviewed and launched in Baghdad in June 2021.    Within the first week after the conference, two renounced universities in the country organized seminars on suicide prevention</vt:lpstr>
      <vt:lpstr>The COVID-19 pandemic made it more difficult for the members of our network of survivors to cope with their grief. To overcome this, we increased our online get-togethers and one-on-one virtual sessions.   COVID-19 exacerbated the already difficult situation to vulnerable people in urban and camp settings. Suicide rates increased.  The effect of copycat and irresponsible media reports on cases of suicide were evident.   I organized online training courses for media practitioners throughout the country in June and July 2020.  I focused on suicidal behavior, misconceptions about suicide, risk and protective factors, referral to specialized caregivers and how to involve local communities in suicide prevention.</vt:lpstr>
      <vt:lpstr>We learnt  that grieving is a process and a path full of ups and downs.  There are similarities, but everyone’s grief may have some unique characteristics.  Denial and postponing grief forever won’t help, neither does moving in a circle.  Sometimes children postpone their grieving until they make sure their parents are “reasonably” OK.  Stigmatization remains the biggest challenge to grieving survivors.</vt:lpstr>
      <vt:lpstr>At an organizational level, lack of reliable statistics and  scientific studies about the risk and protection factors of suicide is a key challenge.  Absence of a clear system of referral and points of service provision for those in need is another challenge.  The main challenge is scarcity of funds, from the government and donors,  for Azhee and other suicide prevention interventions.  As a family, we have almost exhausted our savings to bring Azhee this far, but we won’t give up!</vt:lpstr>
      <vt:lpstr>It requires a lot to bring the topics of suicide and mental health out of the taboo zone, but we will continue to work everyday to educate our society.  As we continue to expand our outreach throughout Iraq, we know that it is just the start of what we can achieve together.   I advocate for Taba and countless others because advocacy can help save lives.   I have shared my story countless times, not to beg for the sympathy of my audiences but rather to let them know how a father who lost a son to suicide feels.  I want them to know that educating ourselves about mental health and detection of suicidal behaviour can save many lives that are at risk around us.  </vt:lpstr>
      <vt:lpstr>If you are someone who experienced a suicide loss;  have/had suicidal thoughts, or you advocate for suicide prevention with no personal experience, allow me to make this plea;   I encourage you to speak out, break the silence, and create space for your community to share their own experiences.   Let us offer support to each other, heal together and save lives.   As a family, we were able to heal after the loss of our son, Taba, only after we found the courage to speak out and seek comfort in those with similar wounds to ours.</vt:lpstr>
      <vt:lpstr>Thank you for being with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إعداد التقارير الصحفية الحساسة عن الإنتحار</dc:title>
  <dc:creator>Sabah Abdulrahman</dc:creator>
  <cp:lastModifiedBy>Azhee</cp:lastModifiedBy>
  <cp:revision>211</cp:revision>
  <dcterms:created xsi:type="dcterms:W3CDTF">2020-06-03T15:12:30Z</dcterms:created>
  <dcterms:modified xsi:type="dcterms:W3CDTF">2021-10-11T07:15:06Z</dcterms:modified>
</cp:coreProperties>
</file>